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2F75-5759-49D3-A612-6C57B8F3D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B6D8F-13EF-4A96-97B7-844F14DAC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12CFF-85A7-46B7-A9AD-75776C42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56D-39B1-4D6A-BF70-F22D7D70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1C198-5C91-474B-A305-F57AF44E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CD3E-5FBC-4EE0-8BEF-DC3C65B0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21A86-9949-4470-BE01-7F0EEE3C8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BF545-17C9-4EBF-A63D-90CD43E1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EAE80-C232-4492-954F-7D4092643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63BE7-8818-4B5B-8427-234DBF1F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24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25A512-D4B9-4C0C-BC9B-CE62702C9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53139-0B32-420A-8D60-BAC023718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917B3-1328-4AEE-B4F7-44E3104A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1D24B-80F9-4491-A7F2-D59E424C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D325C-EA46-4C16-B7D1-8DE96C83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9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6045A-BBF1-40EF-9F9D-39A5EF0F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5DB6C-4FAE-4C56-8A0E-2F932A2C3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FE82E-8F9F-4FB1-A4AE-9D5829D9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580B5-9278-4E3F-80C4-017F49C4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2A60E-8FBE-4B93-BD53-51E27D56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80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FA87-CBB5-4350-A395-078F166C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DF52B-861A-4635-8EEC-17A693E22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BC01F-CEAA-4DAE-8BD0-B28EA714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0DF38-91B4-446C-85B9-B84D3111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59B1B-7124-4B6E-8880-652AEB08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10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C904-89D9-4AC7-B51B-33014862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3D0DA-8A5F-4DB4-97D8-315144B75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9E7D8-1933-49C8-A240-1389B3F2A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27EAE-760B-4830-AB5D-BDD54B1B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3961B-BC24-490B-A9AB-0E3DB0DB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5E13F-026D-4F39-8BD6-5325D11D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0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4B26-FAB6-411B-AD73-B6338DA0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DDE4F-18A9-4501-8EAC-111FAC353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8BFFC-4553-4253-8BE6-BAC8AF9FB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DD5D3-5311-4353-B550-121835D8A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1AF76-B706-405B-BFE7-FC976BE64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23B65-5D80-45A9-8F74-C53D6D11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1BA0-69DD-4C2F-870E-64BEDA16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0B915C-E824-4760-B7AB-A87EC577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52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7836-8208-42CD-9AD9-3626F634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3B03E-4090-4129-B4C4-854C6D7E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60EA8-0F8F-43EA-8AB6-5E6409DD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98614-E823-4E5C-8ECF-B36BD5EB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78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3F44-D4E0-452F-AFC5-3D3CEC1B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E0AB7-F269-4D40-8BFC-3B9CA069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DA1F9-A891-43A9-982F-E02AFBB1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55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90BD-ED4B-4C7E-87FE-661A8A4F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4D66B-7292-4409-8A69-D5B46E82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DFF21-D7F2-4A44-8546-4782B95FE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CE43B-C780-4E3D-8FC9-2972C3BA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845DF-8BBA-4A0D-AC38-21220F95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84EA8-F615-45D9-8AB1-17203AF1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35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979B3-1127-4A44-A2ED-5E388A48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BDE5C-E0D4-46D3-A2BC-73CFDED14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50879-902D-4BDD-9A16-8EEBF4EE9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38978-D698-48E0-9DF6-F2C817F4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0F64-BE66-4CC0-8EBA-F86BDEE0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72E26-DC8A-4DEB-B407-B69DB3E2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6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0FB2A-E460-4483-823B-C42A2475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7C439-AC22-4CCF-AB0C-434E49EB0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7B8D0-D0CF-4689-96EF-A2D06BA9B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6749-ED3C-4F24-BDD4-55E07BFC072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78A2-34B3-4F82-AFB7-12B6B4493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947DF-78BB-4509-9C49-D83CDE8B2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2E6B-1205-4137-BDF9-158BBEF85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01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021E4A-C9EB-4AA8-96F0-D3838D05C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92" y="285750"/>
            <a:ext cx="2647950" cy="1314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B310E2-B8C7-4394-910D-190E0DA61785}"/>
              </a:ext>
            </a:extLst>
          </p:cNvPr>
          <p:cNvSpPr/>
          <p:nvPr/>
        </p:nvSpPr>
        <p:spPr>
          <a:xfrm>
            <a:off x="2263565" y="2492277"/>
            <a:ext cx="6586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i="0" dirty="0" err="1">
                <a:solidFill>
                  <a:srgbClr val="5F5F61"/>
                </a:solidFill>
                <a:effectLst/>
                <a:latin typeface="daxlinepro"/>
              </a:rPr>
              <a:t>Agored</a:t>
            </a:r>
            <a:r>
              <a:rPr lang="en-GB" sz="3600" b="1" i="0" dirty="0">
                <a:solidFill>
                  <a:srgbClr val="5F5F61"/>
                </a:solidFill>
                <a:effectLst/>
                <a:latin typeface="daxlinepro"/>
              </a:rPr>
              <a:t> Cymru </a:t>
            </a:r>
            <a:r>
              <a:rPr lang="en-GB" sz="3600" b="1" i="0" dirty="0" err="1">
                <a:solidFill>
                  <a:srgbClr val="5F5F61"/>
                </a:solidFill>
                <a:effectLst/>
                <a:latin typeface="daxlinepro"/>
              </a:rPr>
              <a:t>Tystysgrif</a:t>
            </a:r>
            <a:r>
              <a:rPr lang="en-GB" sz="3600" b="1" i="0" dirty="0">
                <a:solidFill>
                  <a:srgbClr val="5F5F61"/>
                </a:solidFill>
                <a:effectLst/>
                <a:latin typeface="daxlinepro"/>
              </a:rPr>
              <a:t> </a:t>
            </a:r>
            <a:r>
              <a:rPr lang="en-GB" sz="3600" b="1" i="0" dirty="0" err="1">
                <a:solidFill>
                  <a:srgbClr val="5F5F61"/>
                </a:solidFill>
                <a:effectLst/>
                <a:latin typeface="daxlinepro"/>
              </a:rPr>
              <a:t>Lefel</a:t>
            </a:r>
            <a:r>
              <a:rPr lang="en-GB" sz="3600" b="1" i="0" dirty="0">
                <a:solidFill>
                  <a:srgbClr val="5F5F61"/>
                </a:solidFill>
                <a:effectLst/>
                <a:latin typeface="daxlinepro"/>
              </a:rPr>
              <a:t> 1 </a:t>
            </a:r>
            <a:r>
              <a:rPr lang="en-GB" sz="3600" b="1" i="0" dirty="0" err="1">
                <a:solidFill>
                  <a:srgbClr val="5F5F61"/>
                </a:solidFill>
                <a:effectLst/>
                <a:latin typeface="daxlinepro"/>
              </a:rPr>
              <a:t>mewn</a:t>
            </a:r>
            <a:r>
              <a:rPr lang="en-GB" sz="3600" b="1" i="0" dirty="0">
                <a:solidFill>
                  <a:srgbClr val="5F5F61"/>
                </a:solidFill>
                <a:effectLst/>
                <a:latin typeface="daxlinepro"/>
              </a:rPr>
              <a:t> </a:t>
            </a:r>
            <a:r>
              <a:rPr lang="en-GB" sz="3600" b="1" i="0" dirty="0" err="1">
                <a:solidFill>
                  <a:srgbClr val="5F5F61"/>
                </a:solidFill>
                <a:effectLst/>
                <a:latin typeface="daxlinepro"/>
              </a:rPr>
              <a:t>Addysg</a:t>
            </a:r>
            <a:r>
              <a:rPr lang="en-GB" sz="3600" b="1" i="0" dirty="0">
                <a:solidFill>
                  <a:srgbClr val="5F5F61"/>
                </a:solidFill>
                <a:effectLst/>
                <a:latin typeface="daxlinepro"/>
              </a:rPr>
              <a:t> </a:t>
            </a:r>
            <a:r>
              <a:rPr lang="en-GB" sz="3600" b="1" i="0" dirty="0" err="1">
                <a:solidFill>
                  <a:srgbClr val="5F5F61"/>
                </a:solidFill>
                <a:effectLst/>
                <a:latin typeface="daxlinepro"/>
              </a:rPr>
              <a:t>sy'n</a:t>
            </a:r>
            <a:r>
              <a:rPr lang="en-GB" sz="3600" b="1" i="0" dirty="0">
                <a:solidFill>
                  <a:srgbClr val="5F5F61"/>
                </a:solidFill>
                <a:effectLst/>
                <a:latin typeface="daxlinepro"/>
              </a:rPr>
              <a:t> </a:t>
            </a:r>
            <a:r>
              <a:rPr lang="en-GB" sz="3600" b="1" i="0" dirty="0" err="1">
                <a:solidFill>
                  <a:srgbClr val="5F5F61"/>
                </a:solidFill>
                <a:effectLst/>
                <a:latin typeface="daxlinepro"/>
              </a:rPr>
              <a:t>Gysylltiedig</a:t>
            </a:r>
            <a:r>
              <a:rPr lang="en-GB" sz="3600" b="1" i="0" dirty="0">
                <a:solidFill>
                  <a:srgbClr val="5F5F61"/>
                </a:solidFill>
                <a:effectLst/>
                <a:latin typeface="daxlinepro"/>
              </a:rPr>
              <a:t> â Gwaith (</a:t>
            </a:r>
            <a:r>
              <a:rPr lang="en-GB" sz="3600" b="1" i="0" dirty="0" err="1">
                <a:solidFill>
                  <a:srgbClr val="5F5F61"/>
                </a:solidFill>
                <a:effectLst/>
                <a:latin typeface="daxlinepro"/>
              </a:rPr>
              <a:t>gradd</a:t>
            </a:r>
            <a:r>
              <a:rPr lang="en-GB" sz="3600" b="1" i="0" dirty="0">
                <a:solidFill>
                  <a:srgbClr val="5F5F61"/>
                </a:solidFill>
                <a:effectLst/>
                <a:latin typeface="daxlinepro"/>
              </a:rPr>
              <a:t> D-G)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E22F-90E8-4F28-A4C6-C198E77809FB}"/>
              </a:ext>
            </a:extLst>
          </p:cNvPr>
          <p:cNvSpPr/>
          <p:nvPr/>
        </p:nvSpPr>
        <p:spPr>
          <a:xfrm>
            <a:off x="9085917" y="4670793"/>
            <a:ext cx="20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Gweithio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Tîm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DB0293-336F-4A94-A4DE-0CB485F9066D}"/>
              </a:ext>
            </a:extLst>
          </p:cNvPr>
          <p:cNvSpPr/>
          <p:nvPr/>
        </p:nvSpPr>
        <p:spPr>
          <a:xfrm>
            <a:off x="8989819" y="942975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 err="1">
                <a:solidFill>
                  <a:srgbClr val="5F5F61"/>
                </a:solidFill>
                <a:effectLst/>
                <a:latin typeface="Arial" panose="020B0604020202020204" pitchFamily="34" charset="0"/>
              </a:rPr>
              <a:t>Sgiliau</a:t>
            </a:r>
            <a:r>
              <a:rPr lang="en-GB" b="0" i="0" dirty="0">
                <a:solidFill>
                  <a:srgbClr val="5F5F6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F5F61"/>
                </a:solidFill>
                <a:effectLst/>
                <a:latin typeface="Arial" panose="020B0604020202020204" pitchFamily="34" charset="0"/>
              </a:rPr>
              <a:t>Cyfweliad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0A7FAE-0086-45DA-9145-736C55FDCC4C}"/>
              </a:ext>
            </a:extLst>
          </p:cNvPr>
          <p:cNvSpPr/>
          <p:nvPr/>
        </p:nvSpPr>
        <p:spPr>
          <a:xfrm>
            <a:off x="3623734" y="1016899"/>
            <a:ext cx="1929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5F5F61"/>
                </a:solidFill>
                <a:effectLst/>
                <a:latin typeface="Arial" panose="020B0604020202020204" pitchFamily="34" charset="0"/>
              </a:rPr>
              <a:t>Gwneud</a:t>
            </a:r>
            <a:r>
              <a:rPr lang="en-GB" b="0" i="0" dirty="0">
                <a:solidFill>
                  <a:srgbClr val="5F5F6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F5F61"/>
                </a:solidFill>
                <a:effectLst/>
                <a:latin typeface="Arial" panose="020B0604020202020204" pitchFamily="34" charset="0"/>
              </a:rPr>
              <a:t>Cais</a:t>
            </a:r>
            <a:r>
              <a:rPr lang="en-GB" b="0" i="0" dirty="0">
                <a:solidFill>
                  <a:srgbClr val="5F5F61"/>
                </a:solidFill>
                <a:effectLst/>
                <a:latin typeface="Arial" panose="020B0604020202020204" pitchFamily="34" charset="0"/>
              </a:rPr>
              <a:t> am </a:t>
            </a:r>
            <a:r>
              <a:rPr lang="en-GB" b="0" i="0" dirty="0" err="1">
                <a:solidFill>
                  <a:srgbClr val="5F5F61"/>
                </a:solidFill>
                <a:effectLst/>
                <a:latin typeface="Arial" panose="020B0604020202020204" pitchFamily="34" charset="0"/>
              </a:rPr>
              <a:t>Swydd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D800C4-CEED-487F-A345-5999F6C38569}"/>
              </a:ext>
            </a:extLst>
          </p:cNvPr>
          <p:cNvSpPr/>
          <p:nvPr/>
        </p:nvSpPr>
        <p:spPr>
          <a:xfrm>
            <a:off x="706664" y="5352649"/>
            <a:ext cx="155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 err="1">
                <a:solidFill>
                  <a:srgbClr val="5F5F61"/>
                </a:solidFill>
                <a:effectLst/>
                <a:latin typeface="Arial" panose="020B0604020202020204" pitchFamily="34" charset="0"/>
              </a:rPr>
              <a:t>Rheoli</a:t>
            </a:r>
            <a:r>
              <a:rPr lang="en-GB" b="0" i="0" dirty="0">
                <a:solidFill>
                  <a:srgbClr val="5F5F6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5F5F61"/>
                </a:solidFill>
                <a:effectLst/>
                <a:latin typeface="Arial" panose="020B0604020202020204" pitchFamily="34" charset="0"/>
              </a:rPr>
              <a:t>Amser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BCAF04-BBDF-4807-98E5-3B892DB3805E}"/>
              </a:ext>
            </a:extLst>
          </p:cNvPr>
          <p:cNvSpPr/>
          <p:nvPr/>
        </p:nvSpPr>
        <p:spPr>
          <a:xfrm>
            <a:off x="4979232" y="5841101"/>
            <a:ext cx="357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 err="1">
                <a:solidFill>
                  <a:srgbClr val="5F5F61"/>
                </a:solidFill>
                <a:effectLst/>
                <a:latin typeface="Arial" panose="020B0604020202020204" pitchFamily="34" charset="0"/>
              </a:rPr>
              <a:t>Llunio</a:t>
            </a:r>
            <a:r>
              <a:rPr lang="en-GB" b="0" i="0" dirty="0">
                <a:solidFill>
                  <a:srgbClr val="5F5F61"/>
                </a:solidFill>
                <a:effectLst/>
                <a:latin typeface="Arial" panose="020B0604020202020204" pitchFamily="34" charset="0"/>
              </a:rPr>
              <a:t> Curriculum Vitae </a:t>
            </a:r>
            <a:r>
              <a:rPr lang="en-GB" b="0" i="0" dirty="0" err="1">
                <a:solidFill>
                  <a:srgbClr val="5F5F61"/>
                </a:solidFill>
                <a:effectLst/>
                <a:latin typeface="Arial" panose="020B0604020202020204" pitchFamily="34" charset="0"/>
              </a:rPr>
              <a:t>Pwrpasol</a:t>
            </a:r>
            <a:endParaRPr lang="en-GB" dirty="0"/>
          </a:p>
        </p:txBody>
      </p:sp>
      <p:pic>
        <p:nvPicPr>
          <p:cNvPr id="11" name="Picture 4" descr="Image result for time">
            <a:extLst>
              <a:ext uri="{FF2B5EF4-FFF2-40B4-BE49-F238E27FC236}">
                <a16:creationId xmlns:a16="http://schemas.microsoft.com/office/drawing/2014/main" id="{3B1B4812-16ED-4023-9AF2-70A1ACF98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0" y="4037380"/>
            <a:ext cx="22574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job">
            <a:extLst>
              <a:ext uri="{FF2B5EF4-FFF2-40B4-BE49-F238E27FC236}">
                <a16:creationId xmlns:a16="http://schemas.microsoft.com/office/drawing/2014/main" id="{D5793BF3-6B44-4320-8FAD-18506D266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77" y="517905"/>
            <a:ext cx="1737001" cy="13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age result for job">
            <a:extLst>
              <a:ext uri="{FF2B5EF4-FFF2-40B4-BE49-F238E27FC236}">
                <a16:creationId xmlns:a16="http://schemas.microsoft.com/office/drawing/2014/main" id="{B1551ABD-9ACD-4FA0-B02D-0C02B0B64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031" y="1455628"/>
            <a:ext cx="1995417" cy="111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mage result for team work">
            <a:extLst>
              <a:ext uri="{FF2B5EF4-FFF2-40B4-BE49-F238E27FC236}">
                <a16:creationId xmlns:a16="http://schemas.microsoft.com/office/drawing/2014/main" id="{30FD2A2F-8A32-4E14-8B74-138F40D0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863" y="3074303"/>
            <a:ext cx="2182772" cy="152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cv">
            <a:extLst>
              <a:ext uri="{FF2B5EF4-FFF2-40B4-BE49-F238E27FC236}">
                <a16:creationId xmlns:a16="http://schemas.microsoft.com/office/drawing/2014/main" id="{48CF56F8-A220-4D22-8688-5C095F34F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91" y="5352649"/>
            <a:ext cx="1021141" cy="14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E816E1-2218-F3BF-B553-020D7058CD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30</Words>
  <Application>Microsoft Office PowerPoint</Application>
  <PresentationFormat>Widescreen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daxlinepro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Seimon Edwards</dc:creator>
  <cp:lastModifiedBy>Mr Seimon Edwards</cp:lastModifiedBy>
  <cp:revision>6</cp:revision>
  <dcterms:created xsi:type="dcterms:W3CDTF">2025-03-03T13:15:35Z</dcterms:created>
  <dcterms:modified xsi:type="dcterms:W3CDTF">2025-03-03T17:55:36Z</dcterms:modified>
</cp:coreProperties>
</file>