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5" r:id="rId4"/>
    <p:sldId id="262" r:id="rId5"/>
    <p:sldId id="257" r:id="rId6"/>
    <p:sldId id="258" r:id="rId7"/>
    <p:sldId id="261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6A0C9-0966-45D2-9030-73B8AEBD0DEB}" v="12" dt="2025-02-19T20:08:07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893" autoAdjust="0"/>
  </p:normalViewPr>
  <p:slideViewPr>
    <p:cSldViewPr snapToGrid="0">
      <p:cViewPr varScale="1">
        <p:scale>
          <a:sx n="41" d="100"/>
          <a:sy n="41" d="100"/>
        </p:scale>
        <p:origin x="4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Tomos Rees" userId="4efb163d-668f-4dc1-9010-16f88de0d642" providerId="ADAL" clId="{3DA6A0C9-0966-45D2-9030-73B8AEBD0DEB}"/>
    <pc:docChg chg="custSel addSld modSld modMainMaster">
      <pc:chgData name="Mr Tomos Rees" userId="4efb163d-668f-4dc1-9010-16f88de0d642" providerId="ADAL" clId="{3DA6A0C9-0966-45D2-9030-73B8AEBD0DEB}" dt="2025-02-19T20:10:16.600" v="2472" actId="20577"/>
      <pc:docMkLst>
        <pc:docMk/>
      </pc:docMkLst>
      <pc:sldChg chg="setBg modNotesTx">
        <pc:chgData name="Mr Tomos Rees" userId="4efb163d-668f-4dc1-9010-16f88de0d642" providerId="ADAL" clId="{3DA6A0C9-0966-45D2-9030-73B8AEBD0DEB}" dt="2025-02-19T19:44:24.477" v="325" actId="20577"/>
        <pc:sldMkLst>
          <pc:docMk/>
          <pc:sldMk cId="2588606926" sldId="256"/>
        </pc:sldMkLst>
      </pc:sldChg>
      <pc:sldChg chg="setBg modNotesTx">
        <pc:chgData name="Mr Tomos Rees" userId="4efb163d-668f-4dc1-9010-16f88de0d642" providerId="ADAL" clId="{3DA6A0C9-0966-45D2-9030-73B8AEBD0DEB}" dt="2025-02-19T19:56:21.475" v="1181" actId="20577"/>
        <pc:sldMkLst>
          <pc:docMk/>
          <pc:sldMk cId="4236023044" sldId="257"/>
        </pc:sldMkLst>
      </pc:sldChg>
      <pc:sldChg chg="setBg modNotesTx">
        <pc:chgData name="Mr Tomos Rees" userId="4efb163d-668f-4dc1-9010-16f88de0d642" providerId="ADAL" clId="{3DA6A0C9-0966-45D2-9030-73B8AEBD0DEB}" dt="2025-02-19T19:59:50.054" v="1597" actId="20577"/>
        <pc:sldMkLst>
          <pc:docMk/>
          <pc:sldMk cId="2483819715" sldId="258"/>
        </pc:sldMkLst>
      </pc:sldChg>
      <pc:sldChg chg="setBg modNotesTx">
        <pc:chgData name="Mr Tomos Rees" userId="4efb163d-668f-4dc1-9010-16f88de0d642" providerId="ADAL" clId="{3DA6A0C9-0966-45D2-9030-73B8AEBD0DEB}" dt="2025-02-19T20:04:43.651" v="1826" actId="20577"/>
        <pc:sldMkLst>
          <pc:docMk/>
          <pc:sldMk cId="1840561218" sldId="261"/>
        </pc:sldMkLst>
      </pc:sldChg>
      <pc:sldChg chg="setBg modNotesTx">
        <pc:chgData name="Mr Tomos Rees" userId="4efb163d-668f-4dc1-9010-16f88de0d642" providerId="ADAL" clId="{3DA6A0C9-0966-45D2-9030-73B8AEBD0DEB}" dt="2025-02-19T19:54:35.599" v="998" actId="20577"/>
        <pc:sldMkLst>
          <pc:docMk/>
          <pc:sldMk cId="2420631989" sldId="262"/>
        </pc:sldMkLst>
      </pc:sldChg>
      <pc:sldChg chg="setBg modNotesTx">
        <pc:chgData name="Mr Tomos Rees" userId="4efb163d-668f-4dc1-9010-16f88de0d642" providerId="ADAL" clId="{3DA6A0C9-0966-45D2-9030-73B8AEBD0DEB}" dt="2025-02-19T20:06:04.941" v="1979" actId="20577"/>
        <pc:sldMkLst>
          <pc:docMk/>
          <pc:sldMk cId="1542853307" sldId="263"/>
        </pc:sldMkLst>
      </pc:sldChg>
      <pc:sldChg chg="setBg modNotesTx">
        <pc:chgData name="Mr Tomos Rees" userId="4efb163d-668f-4dc1-9010-16f88de0d642" providerId="ADAL" clId="{3DA6A0C9-0966-45D2-9030-73B8AEBD0DEB}" dt="2025-02-19T20:07:53.900" v="2194" actId="20577"/>
        <pc:sldMkLst>
          <pc:docMk/>
          <pc:sldMk cId="2280996866" sldId="264"/>
        </pc:sldMkLst>
      </pc:sldChg>
      <pc:sldChg chg="modSp mod setBg modNotesTx">
        <pc:chgData name="Mr Tomos Rees" userId="4efb163d-668f-4dc1-9010-16f88de0d642" providerId="ADAL" clId="{3DA6A0C9-0966-45D2-9030-73B8AEBD0DEB}" dt="2025-02-19T19:52:57.944" v="776" actId="20577"/>
        <pc:sldMkLst>
          <pc:docMk/>
          <pc:sldMk cId="1915467042" sldId="265"/>
        </pc:sldMkLst>
        <pc:spChg chg="mod">
          <ac:chgData name="Mr Tomos Rees" userId="4efb163d-668f-4dc1-9010-16f88de0d642" providerId="ADAL" clId="{3DA6A0C9-0966-45D2-9030-73B8AEBD0DEB}" dt="2025-02-18T14:33:59.635" v="113" actId="20577"/>
          <ac:spMkLst>
            <pc:docMk/>
            <pc:sldMk cId="1915467042" sldId="265"/>
            <ac:spMk id="3" creationId="{00000000-0000-0000-0000-000000000000}"/>
          </ac:spMkLst>
        </pc:spChg>
      </pc:sldChg>
      <pc:sldChg chg="setBg modNotesTx">
        <pc:chgData name="Mr Tomos Rees" userId="4efb163d-668f-4dc1-9010-16f88de0d642" providerId="ADAL" clId="{3DA6A0C9-0966-45D2-9030-73B8AEBD0DEB}" dt="2025-02-19T19:46:40.331" v="642" actId="20577"/>
        <pc:sldMkLst>
          <pc:docMk/>
          <pc:sldMk cId="3008695745" sldId="266"/>
        </pc:sldMkLst>
      </pc:sldChg>
      <pc:sldChg chg="add modNotesTx">
        <pc:chgData name="Mr Tomos Rees" userId="4efb163d-668f-4dc1-9010-16f88de0d642" providerId="ADAL" clId="{3DA6A0C9-0966-45D2-9030-73B8AEBD0DEB}" dt="2025-02-19T20:10:16.600" v="2472" actId="20577"/>
        <pc:sldMkLst>
          <pc:docMk/>
          <pc:sldMk cId="1839936964" sldId="267"/>
        </pc:sldMkLst>
      </pc:sldChg>
      <pc:sldMasterChg chg="setBg modSldLayout">
        <pc:chgData name="Mr Tomos Rees" userId="4efb163d-668f-4dc1-9010-16f88de0d642" providerId="ADAL" clId="{3DA6A0C9-0966-45D2-9030-73B8AEBD0DEB}" dt="2025-02-19T18:37:03.384" v="124"/>
        <pc:sldMasterMkLst>
          <pc:docMk/>
          <pc:sldMasterMk cId="2474470729" sldId="2147483648"/>
        </pc:sldMasterMkLst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1747332918" sldId="2147483649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2161051401" sldId="2147483650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1423981938" sldId="2147483651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1415512584" sldId="2147483652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709182051" sldId="2147483653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515398180" sldId="2147483654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2868620845" sldId="2147483655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494347086" sldId="2147483656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3536596065" sldId="2147483657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53932024" sldId="2147483658"/>
          </pc:sldLayoutMkLst>
        </pc:sldLayoutChg>
        <pc:sldLayoutChg chg="setBg">
          <pc:chgData name="Mr Tomos Rees" userId="4efb163d-668f-4dc1-9010-16f88de0d642" providerId="ADAL" clId="{3DA6A0C9-0966-45D2-9030-73B8AEBD0DEB}" dt="2025-02-19T18:37:03.384" v="124"/>
          <pc:sldLayoutMkLst>
            <pc:docMk/>
            <pc:sldMasterMk cId="2474470729" sldId="2147483648"/>
            <pc:sldLayoutMk cId="237643195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C70CD-B326-41B7-86E5-63F995514683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DC2B0-A145-469D-94AD-30C7701FCE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77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Hola. My name is Tomos Rees and I lead the Spanish department here in Plasmawr. Here is a presentation on the new Spanish GCSE course, which will be taught from September 2025.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12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As previously mentioned, Spanish lessons are engaging and can be fun, but in order to </a:t>
            </a:r>
            <a:r>
              <a:rPr lang="en-GB" noProof="0" dirty="0" err="1"/>
              <a:t>fulfill</a:t>
            </a:r>
            <a:r>
              <a:rPr lang="en-GB" noProof="0" dirty="0"/>
              <a:t> their potential, it’s essential that learners work at learning Spanish vocabulary and structures outside the classroom as </a:t>
            </a:r>
            <a:r>
              <a:rPr lang="en-GB" noProof="0"/>
              <a:t>well.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E8CD5D-E874-48EA-8EB8-3B88C19F63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9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But firstly, why study Spanish GCSE? As you can see, it’s useful for travel, work and study too. A Modern Language GCSE shows any future employer that you have good cognitive skills, and the ability to learn new transferrable skills effectively.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998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Here is some feedback by two ex-pupils. Although they mention fun lessons, there was a lot of hard work involved, too!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973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Here are the three broad themes which cover the language we will be studying over the next two years: Language for Study and Work, Language for Travel, and Language for Leisure and Wellbeing.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131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At the end of Year 11, this is how the language will be assessed. As you can see, forty five percent of the final grade will now be non-examination assessments.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12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The oral assessment will be conducted around the end of the second term of Year 11. The assessment will start with a role-play as before, but this time it will happen in a practical context. The second part will be a presentation of the student’s choice, followed by questions from the teacher. Part three will a conversation on a different theme to the two previous parts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549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This specification’s innovation is the study of literature. Pupils will be expected to write approximately two hundred words on the work studied of the previous two years- which will probably be a short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494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The Listening examination will be conducted in May or June, when students will listen to each fragment twice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099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And again, in May or June, the Reading and Writing examination will be conducted, which contains Reading Comprehension questions, Translation and a Written question based on one of the three broad themes.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DC2B0-A145-469D-94AD-30C7701FCEBD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92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528A0-6D1B-236A-7C30-A8C359039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C6AA3-4B11-379E-0571-C3C340ACE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1038E-49CF-8784-0979-A4841CC28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DEDB-EDFC-D742-DB90-1325C761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48382-6E29-B93A-C2D4-FA8DE95A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33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13D6-FAF8-5140-3CD4-47E10A73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6EAAEC-A78E-67F1-CCC0-3B18B0C4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F3C3D-216D-0CD7-DD40-C1254C76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0BA97-D6B3-FDDC-6C4D-E6A9050D9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DB618-1617-7E01-F904-95D6C6EF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3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643A82-C731-111B-B439-43CE273DC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1D0D75-1AF5-94FE-913E-C96C44D6C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89408-6F89-A3EB-6AB9-1394BD0DE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32B4C-3FD9-8C44-F666-756295E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BE37-17EE-F1C0-68A2-766B73561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43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A04CF-BE81-8FE2-3A30-785DA8C9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20031-D328-73BB-E029-0C4749310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4B35A-A9A9-058D-0DFB-28C44FA70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AB073-4451-F25B-B423-A19E5C04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CC546-01F4-473C-A6F8-D24DDF75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05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0C68-481E-F9D9-CA3F-3E3F117A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89A88-3AEE-9E2C-CA37-81874AEF5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7F1E0-914C-19F3-4155-8EA5EA96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5C628-0569-A3EC-37F4-2EECF716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1A9EC-4CF1-3330-E856-3B642649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98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F46B-2F3A-46F1-699D-04E9A100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8C6DB-276F-664F-32FD-1385FD5B9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066BD-6039-A21B-6DEB-92EF318BB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AFEC9-2132-58FA-99F3-51283A1A6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0699D-6717-3603-1B7F-46D1AA16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63076-18D6-E6A0-BD4F-5B73771C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51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33784-A45F-979F-C26C-7DC2F459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DE675-62C4-1DE7-342C-C35EB5EB3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58607-365F-2E20-1AF4-99951CAE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D219E-E899-637A-23BA-B7906337E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49897-5C3C-E96E-D951-3BCCB8388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A1A1CD-36A9-C391-CC7D-EBEBB18F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92570-B874-D3EF-31B5-279C4451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433624-8D63-A481-D579-9ADD6204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18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F588-1B7D-AD7A-1F27-9B62C5A2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8BF502-FDD2-697C-5A32-35DDD4E51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AD8A7-36F2-E4AB-1A2E-7178A379C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624A9-434D-6415-D199-59A10166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9B0A5-A7DB-84B6-EB61-A01BF36A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FE3A11-4C7A-3EBC-54D5-AB470737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498D0-8163-4E53-174B-5F6DFA2F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62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5879-81AD-773C-C41D-AB0E6CCA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5ED6F-20CB-F988-59F8-AE745BEE5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98D77-1487-CA2E-0C17-7A22C1903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6019F-EFC7-464E-B104-0F3A20DA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11E26-443A-EB5F-9A43-2AA488CC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0F259-3ABC-38EC-DD5D-6427FE47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434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8D04-4D21-42A7-A571-97540BE0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77730F-1F3C-228F-F3C0-6B3A84790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00B7D-0448-F8C4-E5A1-4AB5DCFE7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D29D3-29B7-60A3-30E3-F682A4C0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DF838-8BC8-7DD1-291A-2E02CF57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9CD0-AD6C-E112-0B0E-AE7396BE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59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30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DD3F-37E5-53D4-6D5C-D3D09D4B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36D19-04E4-39DE-F502-5A47EA54F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1BB0B-1265-B98C-0D39-1E2BF3FAC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2DCF34-F3DC-42ED-8080-C8B852F965A6}" type="datetimeFigureOut">
              <a:rPr lang="es-ES" smtClean="0"/>
              <a:t>19/02/2025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689D2-7156-7E28-7E85-8BE654052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72D63-1977-9F00-1E7F-EF4004328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16E6D-7E56-4560-BDCB-5D738EA779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447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1D94C-5AD0-F78E-B20C-C5A44A17D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GCSE Spanish</a:t>
            </a:r>
            <a:endParaRPr lang="cy-GB" noProof="0" dirty="0"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F114A-C6B2-BFF5-5346-63EB658D4A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From</a:t>
            </a:r>
            <a:r>
              <a:rPr lang="cy-GB" noProof="0" dirty="0">
                <a:latin typeface="Century Gothic" panose="020B0502020202020204" pitchFamily="34" charset="0"/>
              </a:rPr>
              <a:t> 2025</a:t>
            </a:r>
          </a:p>
          <a:p>
            <a:r>
              <a:rPr lang="cy-GB" dirty="0">
                <a:latin typeface="Century Gothic" panose="020B0502020202020204" pitchFamily="34" charset="0"/>
              </a:rPr>
              <a:t>Examination in 2027</a:t>
            </a:r>
            <a:endParaRPr lang="cy-GB" noProof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06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9C09B3-5AF6-E19B-2BC6-0B082FAEDF91}"/>
              </a:ext>
            </a:extLst>
          </p:cNvPr>
          <p:cNvSpPr txBox="1"/>
          <p:nvPr/>
        </p:nvSpPr>
        <p:spPr>
          <a:xfrm>
            <a:off x="8686800" y="6388100"/>
            <a:ext cx="339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Hola a Jason </a:t>
            </a:r>
            <a:r>
              <a:rPr lang="es-ES" b="1" dirty="0" err="1"/>
              <a:t>Isaacs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83993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Why study Spanish?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Holidays: Most popular destination for Britons.</a:t>
            </a:r>
          </a:p>
          <a:p>
            <a:r>
              <a:rPr lang="en-GB" dirty="0">
                <a:latin typeface="Century Gothic" panose="020B0502020202020204" pitchFamily="34" charset="0"/>
              </a:rPr>
              <a:t>Business: Spain and Latin America are important markets. USA is full of Spanish speakers.</a:t>
            </a:r>
          </a:p>
          <a:p>
            <a:r>
              <a:rPr lang="en-GB" dirty="0">
                <a:latin typeface="Century Gothic" panose="020B0502020202020204" pitchFamily="34" charset="0"/>
              </a:rPr>
              <a:t>Academic: MFL GCSEs are an advantage, if not a necessity, to study a degree in some universities.</a:t>
            </a:r>
          </a:p>
        </p:txBody>
      </p:sp>
    </p:spTree>
    <p:extLst>
      <p:ext uri="{BB962C8B-B14F-4D97-AF65-F5344CB8AC3E}">
        <p14:creationId xmlns:p14="http://schemas.microsoft.com/office/powerpoint/2010/main" val="300869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Some ex-students: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noProof="0" dirty="0">
                <a:latin typeface="Century Gothic" panose="020B0502020202020204" pitchFamily="34" charset="0"/>
              </a:rPr>
              <a:t>“I believe that Spanish GCSE is a very fun way of extending your language skills. I remember having so much fun learning a new language with my friends, and I found the lessons to be a nice break from the rest of my schoolwork. The way Spanish is taught is engaging and I think that Spanish was one of my most enjoyable subjects </a:t>
            </a:r>
            <a:r>
              <a:rPr lang="en-GB" dirty="0">
                <a:latin typeface="Century Gothic" panose="020B0502020202020204" pitchFamily="34" charset="0"/>
              </a:rPr>
              <a:t>during my GCSEs.”</a:t>
            </a:r>
          </a:p>
          <a:p>
            <a:pPr marL="0" indent="0">
              <a:buNone/>
            </a:pPr>
            <a:r>
              <a:rPr lang="en-GB" noProof="0" dirty="0">
                <a:latin typeface="Century Gothic" panose="020B0502020202020204" pitchFamily="34" charset="0"/>
              </a:rPr>
              <a:t>“Spanish GCSE was one of my favourite lessons in year 10/11. By the end of the course I was able to communicate confidently in simple Spanish. Lessons were taught in an engaging way and in such a different way to the rest of my subjects. It was definitely one of my favourite lessons </a:t>
            </a:r>
            <a:r>
              <a:rPr lang="en-GB" dirty="0">
                <a:latin typeface="Century Gothic" panose="020B0502020202020204" pitchFamily="34" charset="0"/>
              </a:rPr>
              <a:t>during my GCSEs. So much </a:t>
            </a:r>
            <a:r>
              <a:rPr lang="en-GB">
                <a:latin typeface="Century Gothic" panose="020B0502020202020204" pitchFamily="34" charset="0"/>
              </a:rPr>
              <a:t>fun!”</a:t>
            </a:r>
            <a:endParaRPr lang="en-GB" noProof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46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343" y="61546"/>
            <a:ext cx="8652162" cy="672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8CDA9D-3943-0604-D804-D4B6F6A02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1" y="365124"/>
            <a:ext cx="6172201" cy="6492875"/>
          </a:xfrm>
        </p:spPr>
        <p:txBody>
          <a:bodyPr>
            <a:normAutofit lnSpcReduction="10000"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Unit 1: Oracy 30% of the qualification </a:t>
            </a:r>
            <a:r>
              <a:rPr lang="cy-GB" sz="2000" b="1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(</a:t>
            </a: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60 marks)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entury Gothic" panose="020B0502020202020204" pitchFamily="34" charset="0"/>
              </a:rPr>
              <a:t>Non-examination assessment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Speaking test: 7-10 minutes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Preparation time: 10 minutes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1" i="0" u="none" strike="noStrike" baseline="0" noProof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Unit 2: Reading and Writing 15% </a:t>
            </a:r>
            <a:r>
              <a:rPr lang="cy-GB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of the qualification (</a:t>
            </a: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45 marks)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entury Gothic" panose="020B0502020202020204" pitchFamily="34" charset="0"/>
              </a:rPr>
              <a:t>Non-examination assessment</a:t>
            </a:r>
            <a:r>
              <a:rPr lang="cy-GB" sz="2000" b="1" i="0" u="none" strike="noStrike" baseline="0" noProof="0" dirty="0">
                <a:solidFill>
                  <a:srgbClr val="0D0D0D"/>
                </a:solidFill>
                <a:latin typeface="Century Gothic" panose="020B0502020202020204" pitchFamily="34" charset="0"/>
              </a:rPr>
              <a:t>: 1 hour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1" i="0" u="none" strike="noStrike" baseline="0" noProof="0" dirty="0">
              <a:solidFill>
                <a:srgbClr val="0D0D0D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Unit 3: Listening 20% </a:t>
            </a:r>
            <a:r>
              <a:rPr lang="cy-GB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of the qualification (</a:t>
            </a: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45 marks)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D0D0D"/>
                </a:solidFill>
                <a:latin typeface="Century Gothic" panose="020B0502020202020204" pitchFamily="34" charset="0"/>
              </a:rPr>
              <a:t>Written examination: 45 minutes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1" i="0" u="none" strike="noStrike" baseline="0" noProof="0" dirty="0">
              <a:solidFill>
                <a:srgbClr val="0D0D0D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Uned 4: Reading and Writing 35% </a:t>
            </a:r>
            <a:r>
              <a:rPr lang="cy-GB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of the qualification </a:t>
            </a:r>
            <a:r>
              <a:rPr lang="cy-GB" sz="20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(70 marc)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dirty="0">
                <a:solidFill>
                  <a:srgbClr val="0D0D0D"/>
                </a:solidFill>
                <a:latin typeface="Century Gothic" panose="020B0502020202020204" pitchFamily="34" charset="0"/>
              </a:rPr>
              <a:t>Written examination: </a:t>
            </a:r>
            <a:r>
              <a:rPr lang="cy-GB" sz="2000" b="1" i="0" u="none" strike="noStrike" baseline="0" noProof="0" dirty="0">
                <a:solidFill>
                  <a:srgbClr val="0D0D0D"/>
                </a:solidFill>
                <a:latin typeface="Century Gothic" panose="020B0502020202020204" pitchFamily="34" charset="0"/>
              </a:rPr>
              <a:t>1 hour 30 minutes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1" dirty="0">
              <a:solidFill>
                <a:srgbClr val="0D0D0D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entury Gothic" panose="020B0502020202020204" pitchFamily="34" charset="0"/>
              </a:rPr>
              <a:t>Learners are not permitted to use a dictionary in any part of the assessment</a:t>
            </a:r>
            <a:r>
              <a:rPr lang="cy-GB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cy-GB" sz="2000" b="1" dirty="0">
              <a:latin typeface="Century Gothic" panose="020B0502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58DC2-4812-D71B-DD79-7532540CA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6838" y="365125"/>
            <a:ext cx="5835161" cy="649287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Tair tasg: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Read aloud and role play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Presentation and dicussion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Conversation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0" i="0" u="none" strike="noStrike" baseline="0" noProof="0" dirty="0">
              <a:solidFill>
                <a:srgbClr val="000000"/>
              </a:solidFill>
              <a:latin typeface="ArialM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Written response in Spanish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y-GB" sz="2000" b="0" i="0" u="none" strike="noStrike" baseline="0" noProof="0" dirty="0">
              <a:solidFill>
                <a:srgbClr val="000000"/>
              </a:solidFill>
              <a:latin typeface="ArialM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Listening comprehension tasks with fixed and written responses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cy-GB" sz="2000" b="0" i="0" u="none" strike="noStrike" baseline="0" noProof="0" dirty="0">
              <a:solidFill>
                <a:srgbClr val="000000"/>
              </a:solidFill>
              <a:latin typeface="ArialM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Reading comprehension tasks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Translation from Spanish into Cymraeg/English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y-GB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 Writing tasks in response to simple and familiar stimuli</a:t>
            </a:r>
          </a:p>
        </p:txBody>
      </p:sp>
    </p:spTree>
    <p:extLst>
      <p:ext uri="{BB962C8B-B14F-4D97-AF65-F5344CB8AC3E}">
        <p14:creationId xmlns:p14="http://schemas.microsoft.com/office/powerpoint/2010/main" val="423602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645884">
            <a:off x="7716765" y="136567"/>
            <a:ext cx="3525995" cy="38675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2A9B83-19EE-EF1D-29F2-C42DA3A57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325563"/>
          </a:xfrm>
        </p:spPr>
        <p:txBody>
          <a:bodyPr/>
          <a:lstStyle/>
          <a:p>
            <a:r>
              <a:rPr lang="cy-GB" sz="44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Llafaredd (30% of the qualification)</a:t>
            </a:r>
            <a:endParaRPr lang="cy-GB" noProof="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44579-DFE3-B8A4-FD3A-73429FD30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081454"/>
            <a:ext cx="2963008" cy="5776546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Speaking test: 7-10 minutes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Preparation time: 10 minutes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1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3 tasks: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0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• Read aloud and role play (</a:t>
            </a:r>
            <a:r>
              <a:rPr lang="cy-GB" dirty="0">
                <a:latin typeface="Century Gothic" panose="020B0502020202020204" pitchFamily="34" charset="0"/>
              </a:rPr>
              <a:t>in different settings including the following: train station; tourist office; cinema; hotel; doctor’s surgery; shops) [2 minutes].</a:t>
            </a:r>
            <a:endParaRPr lang="cy-GB" sz="2800" b="0" i="0" u="none" strike="noStrike" baseline="0" noProof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0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• Presentation [1 minute] and discussion [2-3 minutes]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y-GB" sz="2800" b="0" i="0" u="none" strike="noStrike" baseline="0" noProof="0" dirty="0">
                <a:solidFill>
                  <a:srgbClr val="000000"/>
                </a:solidFill>
                <a:latin typeface="Century Gothic" panose="020B0502020202020204" pitchFamily="34" charset="0"/>
              </a:rPr>
              <a:t>• Conversation [2-4 minutes]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3A15A-F21B-2E43-FFCE-C156BFE1B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63009" y="2407017"/>
            <a:ext cx="8390791" cy="445098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 panose="020B0502020202020204" pitchFamily="34" charset="0"/>
              </a:rPr>
              <a:t>An oral presentation, communicating information, on a subject of the learner’s choosing which falls within one of the following three broad themes; take part in an unprepared discussion relating to the presentation lead by the teacher. The presentation may be prepared two weeks in advance of the first timetabled assessment.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 panose="020B0502020202020204" pitchFamily="34" charset="0"/>
              </a:rPr>
              <a:t>Candidates will contribute to a conversation based on one of the 3 broad themes. The conversation should be based on a different broad theme to the one chosen for the presentation.</a:t>
            </a:r>
            <a:endParaRPr lang="cy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81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1C98E-7D1E-086E-D999-ED182AE4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>
                <a:solidFill>
                  <a:srgbClr val="000000"/>
                </a:solidFill>
                <a:latin typeface="Century Gothic" panose="020B0502020202020204" pitchFamily="34" charset="0"/>
              </a:rPr>
              <a:t>Reading and Writing (15% of the qualification)</a:t>
            </a:r>
            <a:endParaRPr lang="cy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0AFE8-AF36-584B-92CC-DEF087C03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825625"/>
            <a:ext cx="6339254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y-GB" b="1" dirty="0">
                <a:solidFill>
                  <a:srgbClr val="0D0D0D"/>
                </a:solidFill>
                <a:latin typeface="Century Gothic" panose="020B0502020202020204" pitchFamily="34" charset="0"/>
              </a:rPr>
              <a:t>1 hour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entury Gothic" panose="020B0502020202020204" pitchFamily="34" charset="0"/>
              </a:rPr>
              <a:t>The assessment will take place during an eight-week period between March and May, specified annually by WJEC. Centres may download the task three working days in advance of the first assessment.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Century Gothic" panose="020B0502020202020204" pitchFamily="34" charset="0"/>
              </a:rPr>
              <a:t>Learners will complete one task. The task requires learners to complete a response with a maximum of 200 words (task (1a), 70 words and task (1b) 130 words) in Spanish.</a:t>
            </a:r>
            <a:endParaRPr lang="cy-GB" dirty="0">
              <a:latin typeface="Century Gothic" panose="020B0502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29DDA-A5E2-1573-0D72-FC0E9BB1D5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Century Gothic" panose="020B0502020202020204" pitchFamily="34" charset="0"/>
              </a:rPr>
              <a:t>This task requires learners to respond to a task in Spanish, based on the study of the chosen work, for example: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Century Gothic" panose="020B0502020202020204" pitchFamily="34" charset="0"/>
              </a:rPr>
              <a:t>graphic novel, short story, film script or novel</a:t>
            </a:r>
            <a:endParaRPr lang="cy-GB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853" y="3877408"/>
            <a:ext cx="3719147" cy="298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6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>
                <a:solidFill>
                  <a:srgbClr val="000000"/>
                </a:solidFill>
                <a:latin typeface="Century Gothic" panose="020B0502020202020204" pitchFamily="34" charset="0"/>
              </a:rPr>
              <a:t>Gwrando (20% of the qualification)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Written examination:</a:t>
            </a:r>
          </a:p>
          <a:p>
            <a:r>
              <a:rPr lang="cy-GB" dirty="0">
                <a:latin typeface="Century Gothic" panose="020B0502020202020204" pitchFamily="34" charset="0"/>
              </a:rPr>
              <a:t>45 minutes (including 5 minutes reading time)</a:t>
            </a:r>
          </a:p>
          <a:p>
            <a:r>
              <a:rPr lang="cy-GB" dirty="0">
                <a:latin typeface="Century Gothic" panose="020B0502020202020204" pitchFamily="34" charset="0"/>
              </a:rPr>
              <a:t>The rubrics will be in Cymraeg/English.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744" y="1292468"/>
            <a:ext cx="4045256" cy="556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5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>
                <a:solidFill>
                  <a:srgbClr val="000000"/>
                </a:solidFill>
                <a:latin typeface="Century Gothic" panose="020B0502020202020204" pitchFamily="34" charset="0"/>
              </a:rPr>
              <a:t>Reading and Writing (35% of the qualification)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y-GB" dirty="0">
                <a:latin typeface="Century Gothic" panose="020B0502020202020204" pitchFamily="34" charset="0"/>
              </a:rPr>
              <a:t>4 comprehension questions</a:t>
            </a:r>
          </a:p>
          <a:p>
            <a:r>
              <a:rPr lang="cy-GB" dirty="0">
                <a:latin typeface="Century Gothic" panose="020B0502020202020204" pitchFamily="34" charset="0"/>
              </a:rPr>
              <a:t>1 translation from Spanish</a:t>
            </a:r>
          </a:p>
          <a:p>
            <a:r>
              <a:rPr lang="cy-GB" dirty="0">
                <a:latin typeface="Century Gothic" panose="020B0502020202020204" pitchFamily="34" charset="0"/>
              </a:rPr>
              <a:t>1 writing question of around 120 words (a choice from the 3 broad themes).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027906"/>
            <a:ext cx="3709541" cy="49664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961" y="4968408"/>
            <a:ext cx="3590636" cy="12085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3853" y="2896986"/>
            <a:ext cx="3648147" cy="396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96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gfen" ma:contentTypeID="0x010100B3BD2060AD4A0B4CA53BE0B43473B7FE" ma:contentTypeVersion="17" ma:contentTypeDescription="Creu dogfen newydd." ma:contentTypeScope="" ma:versionID="fb394ca923449f6031f6842599323230">
  <xsd:schema xmlns:xsd="http://www.w3.org/2001/XMLSchema" xmlns:xs="http://www.w3.org/2001/XMLSchema" xmlns:p="http://schemas.microsoft.com/office/2006/metadata/properties" xmlns:ns2="d8d08fe7-e3dd-4fc5-bd0f-afc7268d9b1c" xmlns:ns3="6097678a-4c37-4ce2-ab06-d1bf590c9c95" targetNamespace="http://schemas.microsoft.com/office/2006/metadata/properties" ma:root="true" ma:fieldsID="852e8f0098e943a77bf1086b0c53e5a5" ns2:_="" ns3:_="">
    <xsd:import namespace="d8d08fe7-e3dd-4fc5-bd0f-afc7268d9b1c"/>
    <xsd:import namespace="6097678a-4c37-4ce2-ab06-d1bf590c9c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aint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08fe7-e3dd-4fc5-bd0f-afc7268d9b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int" ma:index="13" nillable="true" ma:displayName="Maint" ma:format="Dropdown" ma:internalName="Maint" ma:percentage="FALSE">
      <xsd:simpleType>
        <xsd:restriction base="dms:Number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Tagiau Delwedd" ma:readOnly="false" ma:fieldId="{5cf76f15-5ced-4ddc-b409-7134ff3c332f}" ma:taxonomyMulti="true" ma:sspId="51da01c5-5798-48ae-bf0d-ed97dab4bd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7678a-4c37-4ce2-ab06-d1bf590c9c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Rhannwyd â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Wedi Rhannu Gyda Manyl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3538398-3e33-4819-9423-8e23df450608}" ma:internalName="TaxCatchAll" ma:showField="CatchAllData" ma:web="6097678a-4c37-4ce2-ab06-d1bf590c9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Math o Gynnwys"/>
        <xsd:element ref="dc:title" minOccurs="0" maxOccurs="1" ma:index="4" ma:displayName="Teit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t xmlns="d8d08fe7-e3dd-4fc5-bd0f-afc7268d9b1c" xsi:nil="true"/>
    <lcf76f155ced4ddcb4097134ff3c332f xmlns="d8d08fe7-e3dd-4fc5-bd0f-afc7268d9b1c">
      <Terms xmlns="http://schemas.microsoft.com/office/infopath/2007/PartnerControls"/>
    </lcf76f155ced4ddcb4097134ff3c332f>
    <TaxCatchAll xmlns="6097678a-4c37-4ce2-ab06-d1bf590c9c95" xsi:nil="true"/>
  </documentManagement>
</p:properties>
</file>

<file path=customXml/itemProps1.xml><?xml version="1.0" encoding="utf-8"?>
<ds:datastoreItem xmlns:ds="http://schemas.openxmlformats.org/officeDocument/2006/customXml" ds:itemID="{8BACAD97-4303-4D35-9D2F-8D6B0EDB1AB3}"/>
</file>

<file path=customXml/itemProps2.xml><?xml version="1.0" encoding="utf-8"?>
<ds:datastoreItem xmlns:ds="http://schemas.openxmlformats.org/officeDocument/2006/customXml" ds:itemID="{4B2FE89E-0401-4BD8-B6B9-41AB028172D3}"/>
</file>

<file path=customXml/itemProps3.xml><?xml version="1.0" encoding="utf-8"?>
<ds:datastoreItem xmlns:ds="http://schemas.openxmlformats.org/officeDocument/2006/customXml" ds:itemID="{9940DC99-D053-4D72-A5B5-9E3788AFBF0D}"/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1084</Words>
  <Application>Microsoft Office PowerPoint</Application>
  <PresentationFormat>Widescreen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ArialMT</vt:lpstr>
      <vt:lpstr>Century Gothic</vt:lpstr>
      <vt:lpstr>Office Theme</vt:lpstr>
      <vt:lpstr>GCSE Spanish</vt:lpstr>
      <vt:lpstr>Why study Spanish?</vt:lpstr>
      <vt:lpstr>Some ex-students:</vt:lpstr>
      <vt:lpstr>PowerPoint Presentation</vt:lpstr>
      <vt:lpstr>PowerPoint Presentation</vt:lpstr>
      <vt:lpstr>Llafaredd (30% of the qualification)</vt:lpstr>
      <vt:lpstr>Reading and Writing (15% of the qualification)</vt:lpstr>
      <vt:lpstr>Gwrando (20% of the qualification)</vt:lpstr>
      <vt:lpstr>Reading and Writing (35% of the qualification)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Tomos Rees</dc:creator>
  <cp:lastModifiedBy>Mr Tomos Rees</cp:lastModifiedBy>
  <cp:revision>25</cp:revision>
  <dcterms:created xsi:type="dcterms:W3CDTF">2025-02-11T18:24:26Z</dcterms:created>
  <dcterms:modified xsi:type="dcterms:W3CDTF">2025-02-19T20:10:17Z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0x010100B3BD2060AD4A0B4CA53BE0B43473B7FE</vt:lpwstr>
  </property>
</Properties>
</file>