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03" r:id="rId3"/>
    <p:sldId id="304" r:id="rId4"/>
    <p:sldId id="290" r:id="rId5"/>
    <p:sldId id="305" r:id="rId6"/>
    <p:sldId id="295" r:id="rId7"/>
    <p:sldId id="296" r:id="rId8"/>
    <p:sldId id="297" r:id="rId9"/>
    <p:sldId id="298" r:id="rId10"/>
    <p:sldId id="300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3FFA3"/>
    <a:srgbClr val="FFC197"/>
    <a:srgbClr val="A7FFEE"/>
    <a:srgbClr val="CCCCFF"/>
    <a:srgbClr val="FFFF66"/>
    <a:srgbClr val="EC9CEE"/>
    <a:srgbClr val="FDC4BB"/>
    <a:srgbClr val="D4F6A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74535" autoAdjust="0"/>
  </p:normalViewPr>
  <p:slideViewPr>
    <p:cSldViewPr snapToGrid="0">
      <p:cViewPr varScale="1">
        <p:scale>
          <a:sx n="84" d="100"/>
          <a:sy n="84" d="100"/>
        </p:scale>
        <p:origin x="19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DCACD-1565-4247-B818-CE00A09C0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50880-B42D-45BD-95ED-9181793D5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1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6CAC-871F-454A-82C2-AF9B9A11E20A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9115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10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7084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1959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2555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152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5881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6363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3276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5191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621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0601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AAED-2B47-4940-9075-A747684CC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6F89-A173-4BBC-938C-DDFE0746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50590-DCA7-4BA5-BB3A-E2AEFFFB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1823-CF63-4015-BA43-40E2E0C7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EA2C-3D45-4342-914C-FB977700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5FAD-ED97-4721-8ED5-BBFFD2E3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71C61-7513-4CB0-9EF9-5F2FF93A7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F9692-B1D1-459E-8BE2-336739D9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3D05-78A2-46F2-AA02-E2C24653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2390-0B09-4A28-923E-A6344CAC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271B0-C5FF-4E97-99C7-A22166286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22377-E592-404A-8560-787B5C8D7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12BE-13EF-41D1-8226-F0EC8572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FFE3B-07D9-4815-B545-E02D4D2E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20315-38C8-4A73-B0C5-19CB170D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F8AB-E1F1-4D0C-B091-B764809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9E8FE-61DB-4581-8049-B1C6FEA1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6487-4287-402F-A287-F444AC04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0B796-E0A0-44CC-927B-99822E45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84C9E-9316-4CEB-A218-3D864158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893A-C624-4C40-92DF-96ACD089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C21D1-3011-45BE-B611-77E6A01D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20DC-2827-4864-B71C-D4C74961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D302C-CEEB-4AEC-907F-5B1D6E1C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A4C5-EAE9-449A-80AE-04D89CD8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081B-5334-485C-A83A-CD11D144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7093-4C55-4A2F-8D99-5FF51677E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549DF-CC3F-4EF2-BE45-A5DE848D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5AAE-48F7-4994-9CB8-2C89F85D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EEA47-80D9-409D-B67C-94B678D0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1D1BA-5BC5-4C3B-AF57-7E1B7C1E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9136-BF53-4642-9C4E-3699170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92F57-9A3B-4F26-BF34-A3BA3844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63EAF-553B-4EFF-B178-92FEF42FA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7139D-2BD7-4967-8CF5-D78A2D8E6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1C945-9040-4574-9D8F-31D4BBA19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8BBCA-3AA3-4421-A544-12940905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DE90B-85EE-4D88-80B0-CD104211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86FD-B589-4224-A129-762A93A7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36E4-0007-45CD-B433-6AF40A5F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C68F0-A691-43F4-90BC-E14163B9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6846E-9CDF-4009-AA07-C6A1FF1D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7BB1A-5856-47DF-84C1-5FEDB580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A1FBA-D552-4525-BBAC-8D94998A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B1D53-5B60-43E6-B2ED-5928DA3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3EBAF-E0B5-4638-9EC3-15B9E5A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5F65-A3A2-491E-9C1A-C46EF738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B1EE-A518-45FD-8E8E-BA6969EA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236F4-2FF0-4ECD-9BDE-7A7B44838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03168-74E5-4357-ACF8-4E02E2F2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40C19-10F1-47DD-899A-9A0CB895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58EC7-4239-49D6-8D4A-076CF1A8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9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F23B-C824-4A92-A233-9ED3774D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C8693-8C4B-46F2-B74D-2D7077721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659FA-BD24-41D9-AD96-34FA308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7F51E-EF50-4B40-8DA4-8CF662BC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D6C3-CD1B-4A7B-8D20-D029CD9C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AFD5A-1922-47C6-BA43-A40F79C3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1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9B7DE-F080-4ADD-8ECE-FB9398E0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7C558-E3C1-4E26-85F3-57ADA1014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ABD4-CAFE-47F9-B879-ADAE5105D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D00D1-2544-4A00-9290-7A1430287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E5C8-AD36-4293-B728-049330AB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3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1539" r="916" b="1666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Rounded Rectangle 2"/>
          <p:cNvSpPr/>
          <p:nvPr/>
        </p:nvSpPr>
        <p:spPr>
          <a:xfrm>
            <a:off x="95596" y="211668"/>
            <a:ext cx="12000808" cy="6538076"/>
          </a:xfrm>
          <a:prstGeom prst="roundRect">
            <a:avLst>
              <a:gd name="adj" fmla="val 3362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4" name="TextBox 3"/>
          <p:cNvSpPr txBox="1"/>
          <p:nvPr/>
        </p:nvSpPr>
        <p:spPr>
          <a:xfrm>
            <a:off x="95596" y="159962"/>
            <a:ext cx="12002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u="sng" dirty="0" err="1">
                <a:latin typeface="Arial Rounded MT Bold" panose="020F0704030504030204" pitchFamily="34" charset="0"/>
              </a:rPr>
              <a:t>An</a:t>
            </a:r>
            <a:r>
              <a:rPr lang="cy-GB" sz="4400" u="sng" dirty="0">
                <a:latin typeface="Arial Rounded MT Bold" panose="020F0704030504030204" pitchFamily="34" charset="0"/>
              </a:rPr>
              <a:t> </a:t>
            </a:r>
            <a:r>
              <a:rPr lang="cy-GB" sz="4400" u="sng" dirty="0" err="1">
                <a:latin typeface="Arial Rounded MT Bold" panose="020F0704030504030204" pitchFamily="34" charset="0"/>
              </a:rPr>
              <a:t>introduction</a:t>
            </a:r>
            <a:r>
              <a:rPr lang="cy-GB" sz="4400" u="sng" dirty="0">
                <a:latin typeface="Arial Rounded MT Bold" panose="020F0704030504030204" pitchFamily="34" charset="0"/>
              </a:rPr>
              <a:t> to GCSE </a:t>
            </a:r>
            <a:r>
              <a:rPr lang="cy-GB" sz="4400" u="sng" dirty="0" err="1">
                <a:latin typeface="Arial Rounded MT Bold" panose="020F0704030504030204" pitchFamily="34" charset="0"/>
              </a:rPr>
              <a:t>Mathematics</a:t>
            </a:r>
            <a:r>
              <a:rPr lang="cy-GB" sz="4400" u="sng" dirty="0">
                <a:latin typeface="Arial Rounded MT Bold" panose="020F0704030504030204" pitchFamily="34" charset="0"/>
              </a:rPr>
              <a:t> </a:t>
            </a:r>
            <a:r>
              <a:rPr lang="cy-GB" sz="4400" u="sng" dirty="0" err="1">
                <a:latin typeface="Arial Rounded MT Bold" panose="020F0704030504030204" pitchFamily="34" charset="0"/>
              </a:rPr>
              <a:t>and</a:t>
            </a:r>
            <a:r>
              <a:rPr lang="cy-GB" sz="4400" u="sng" dirty="0">
                <a:latin typeface="Arial Rounded MT Bold" panose="020F0704030504030204" pitchFamily="34" charset="0"/>
              </a:rPr>
              <a:t> </a:t>
            </a:r>
            <a:r>
              <a:rPr lang="cy-GB" sz="4400" u="sng" dirty="0" err="1">
                <a:latin typeface="Arial Rounded MT Bold" panose="020F0704030504030204" pitchFamily="34" charset="0"/>
              </a:rPr>
              <a:t>Numeracy</a:t>
            </a:r>
            <a:r>
              <a:rPr lang="cy-GB" sz="4400" u="sng" dirty="0">
                <a:latin typeface="Arial Rounded MT Bold" panose="020F0704030504030204" pitchFamily="34" charset="0"/>
              </a:rPr>
              <a:t> (</a:t>
            </a:r>
            <a:r>
              <a:rPr lang="cy-GB" sz="4400" u="sng" dirty="0" err="1">
                <a:latin typeface="Arial Rounded MT Bold" panose="020F0704030504030204" pitchFamily="34" charset="0"/>
              </a:rPr>
              <a:t>Double</a:t>
            </a:r>
            <a:r>
              <a:rPr lang="cy-GB" sz="4400" u="sng" dirty="0">
                <a:latin typeface="Arial Rounded MT Bold" panose="020F0704030504030204" pitchFamily="34" charset="0"/>
              </a:rPr>
              <a:t> </a:t>
            </a:r>
            <a:r>
              <a:rPr lang="cy-GB" sz="4400" u="sng" dirty="0" err="1">
                <a:latin typeface="Arial Rounded MT Bold" panose="020F0704030504030204" pitchFamily="34" charset="0"/>
              </a:rPr>
              <a:t>award</a:t>
            </a:r>
            <a:r>
              <a:rPr lang="cy-GB" sz="4400" u="sng" dirty="0">
                <a:latin typeface="Arial Rounded MT Bold" panose="020F0704030504030204" pitchFamily="34" charset="0"/>
              </a:rPr>
              <a:t>)</a:t>
            </a:r>
            <a:endParaRPr lang="cy-GB" sz="4400" dirty="0">
              <a:latin typeface="Arial Rounded MT Bold" panose="020F0704030504030204" pitchFamily="34" charset="0"/>
            </a:endParaRPr>
          </a:p>
        </p:txBody>
      </p:sp>
      <p:pic>
        <p:nvPicPr>
          <p:cNvPr id="8" name="Llun 3">
            <a:extLst>
              <a:ext uri="{FF2B5EF4-FFF2-40B4-BE49-F238E27FC236}">
                <a16:creationId xmlns:a16="http://schemas.microsoft.com/office/drawing/2014/main" id="{F5591202-19D7-4E3D-BFB6-809F98C50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78" y="5269832"/>
            <a:ext cx="1892844" cy="130705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18F94B-6DFC-4808-9E5A-D56FF8D8DAD8}"/>
              </a:ext>
            </a:extLst>
          </p:cNvPr>
          <p:cNvSpPr/>
          <p:nvPr/>
        </p:nvSpPr>
        <p:spPr>
          <a:xfrm>
            <a:off x="377190" y="2029550"/>
            <a:ext cx="11670510" cy="28967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4ACC2-CD75-4CE2-80FF-5AAA8C32A2B1}"/>
              </a:ext>
            </a:extLst>
          </p:cNvPr>
          <p:cNvSpPr txBox="1"/>
          <p:nvPr/>
        </p:nvSpPr>
        <p:spPr>
          <a:xfrm>
            <a:off x="601980" y="2149673"/>
            <a:ext cx="11212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Rounded MT Bold" panose="020F0704030504030204" pitchFamily="34" charset="0"/>
              </a:rPr>
              <a:t>There are two tiers of entry for this qualification::</a:t>
            </a:r>
          </a:p>
          <a:p>
            <a:r>
              <a:rPr lang="en-GB" sz="2800" b="1" dirty="0">
                <a:latin typeface="Arial Rounded MT Bold" panose="020F0704030504030204" pitchFamily="34" charset="0"/>
              </a:rPr>
              <a:t>			Higher Tier (A* - D)</a:t>
            </a:r>
          </a:p>
          <a:p>
            <a:r>
              <a:rPr lang="en-GB" sz="2800" b="1" dirty="0">
                <a:latin typeface="Arial Rounded MT Bold" panose="020F0704030504030204" pitchFamily="34" charset="0"/>
              </a:rPr>
              <a:t>			Foundation Tier (C – G)</a:t>
            </a:r>
          </a:p>
          <a:p>
            <a:endParaRPr lang="en-GB" sz="2800" b="1" dirty="0">
              <a:latin typeface="Arial Rounded MT Bold" panose="020F0704030504030204" pitchFamily="34" charset="0"/>
            </a:endParaRPr>
          </a:p>
          <a:p>
            <a:r>
              <a:rPr lang="en-GB" sz="2800" b="1" dirty="0">
                <a:latin typeface="Arial Rounded MT Bold" panose="020F0704030504030204" pitchFamily="34" charset="0"/>
              </a:rPr>
              <a:t>Learners may be entered at different </a:t>
            </a:r>
            <a:r>
              <a:rPr lang="en-GB" sz="2800" b="1" dirty="0" err="1">
                <a:latin typeface="Arial Rounded MT Bold" panose="020F0704030504030204" pitchFamily="34" charset="0"/>
              </a:rPr>
              <a:t>tierd</a:t>
            </a:r>
            <a:r>
              <a:rPr lang="en-GB" sz="2800" b="1" dirty="0">
                <a:latin typeface="Arial Rounded MT Bold" panose="020F0704030504030204" pitchFamily="34" charset="0"/>
              </a:rPr>
              <a:t> across units.</a:t>
            </a:r>
            <a:endParaRPr lang="cy-GB" sz="2800" b="1" dirty="0"/>
          </a:p>
        </p:txBody>
      </p:sp>
    </p:spTree>
    <p:extLst>
      <p:ext uri="{BB962C8B-B14F-4D97-AF65-F5344CB8AC3E}">
        <p14:creationId xmlns:p14="http://schemas.microsoft.com/office/powerpoint/2010/main" val="351350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Help?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BBC Bitesize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84400-AC1C-4574-A6AD-368AEEF2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29" y="1771434"/>
            <a:ext cx="9026894" cy="46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Help?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School teams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42BC3-9499-49F7-82E7-85400625A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31" y="2189747"/>
            <a:ext cx="8893554" cy="41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" name="Rounded Rectangle 2"/>
          <p:cNvSpPr/>
          <p:nvPr/>
        </p:nvSpPr>
        <p:spPr>
          <a:xfrm>
            <a:off x="3971964" y="369418"/>
            <a:ext cx="8220036" cy="11918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GCSE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Mathematics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and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Numeracy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(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Double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award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699" y="128996"/>
            <a:ext cx="3615083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y-GB" sz="4000" b="1" u="sng" dirty="0" err="1">
                <a:latin typeface="Arial Rounded MT Bold" panose="020F0704030504030204" pitchFamily="34" charset="0"/>
              </a:rPr>
              <a:t>Assessment</a:t>
            </a:r>
            <a:r>
              <a:rPr lang="cy-GB" sz="4000" b="1" u="sng" dirty="0">
                <a:latin typeface="Arial Rounded MT Bold" panose="020F070403050403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4865" y="1714542"/>
            <a:ext cx="11961668" cy="494716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y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C9FFE-ED16-4EEC-8DA8-7BB78D777C77}"/>
              </a:ext>
            </a:extLst>
          </p:cNvPr>
          <p:cNvSpPr txBox="1"/>
          <p:nvPr/>
        </p:nvSpPr>
        <p:spPr>
          <a:xfrm>
            <a:off x="350600" y="4098276"/>
            <a:ext cx="11634697" cy="919401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Rounded MT Bold" panose="020F0704030504030204" pitchFamily="34" charset="0"/>
              </a:rPr>
              <a:t>Unit 2: Non-calculator</a:t>
            </a:r>
          </a:p>
          <a:p>
            <a:r>
              <a:rPr lang="en-GB" sz="2400" b="1" dirty="0">
                <a:latin typeface="Arial Rounded MT Bold" panose="020F0704030504030204" pitchFamily="34" charset="0"/>
              </a:rPr>
              <a:t>						 		 	30% of qualification </a:t>
            </a:r>
            <a:endParaRPr lang="cy-GB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1274E-D7BA-44F7-8D8F-A23E7A6B00D2}"/>
              </a:ext>
            </a:extLst>
          </p:cNvPr>
          <p:cNvSpPr txBox="1"/>
          <p:nvPr/>
        </p:nvSpPr>
        <p:spPr>
          <a:xfrm>
            <a:off x="350600" y="2897097"/>
            <a:ext cx="11634697" cy="919401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Rounded MT Bold" panose="020F0704030504030204" pitchFamily="34" charset="0"/>
              </a:rPr>
              <a:t>Unit 1: Financial Mathematics and Other Applications of Numeracy</a:t>
            </a:r>
          </a:p>
          <a:p>
            <a:r>
              <a:rPr lang="en-GB" sz="2400" b="1" dirty="0">
                <a:latin typeface="Arial Rounded MT Bold" panose="020F0704030504030204" pitchFamily="34" charset="0"/>
              </a:rPr>
              <a:t>(Calculator will be allowed)					30% of qualification</a:t>
            </a:r>
            <a:endParaRPr lang="cy-GB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28614D-980F-4F77-9475-65478CB5326A}"/>
              </a:ext>
            </a:extLst>
          </p:cNvPr>
          <p:cNvSpPr/>
          <p:nvPr/>
        </p:nvSpPr>
        <p:spPr>
          <a:xfrm>
            <a:off x="1668780" y="1968988"/>
            <a:ext cx="8972550" cy="7136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3660D-9AB2-4464-AFEE-0F4032F37702}"/>
              </a:ext>
            </a:extLst>
          </p:cNvPr>
          <p:cNvSpPr txBox="1"/>
          <p:nvPr/>
        </p:nvSpPr>
        <p:spPr>
          <a:xfrm>
            <a:off x="1668779" y="1968988"/>
            <a:ext cx="89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 Rounded MT Bold" panose="020F0704030504030204" pitchFamily="34" charset="0"/>
              </a:rPr>
              <a:t>100% exam – No coursework</a:t>
            </a:r>
            <a:endParaRPr lang="cy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83EEA-03D1-4168-98FF-52CF8AA3C79F}"/>
              </a:ext>
            </a:extLst>
          </p:cNvPr>
          <p:cNvSpPr txBox="1"/>
          <p:nvPr/>
        </p:nvSpPr>
        <p:spPr>
          <a:xfrm>
            <a:off x="337705" y="5342289"/>
            <a:ext cx="11634696" cy="919401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Rounded MT Bold" panose="020F0704030504030204" pitchFamily="34" charset="0"/>
              </a:rPr>
              <a:t>Unit 3: Calculator-allowed</a:t>
            </a:r>
          </a:p>
          <a:p>
            <a:r>
              <a:rPr lang="en-GB" sz="2400" b="1" dirty="0">
                <a:latin typeface="Arial Rounded MT Bold" panose="020F0704030504030204" pitchFamily="34" charset="0"/>
              </a:rPr>
              <a:t>									40% of qualification</a:t>
            </a:r>
            <a:endParaRPr lang="cy-GB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7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" name="Rounded Rectangle 2"/>
          <p:cNvSpPr/>
          <p:nvPr/>
        </p:nvSpPr>
        <p:spPr>
          <a:xfrm>
            <a:off x="6343651" y="128996"/>
            <a:ext cx="5726492" cy="17366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GCSE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Mathematics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and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Numeracy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(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Double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cy-GB" sz="3200" b="1" cap="none" spc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award</a:t>
            </a:r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6" y="727755"/>
            <a:ext cx="6105139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y-GB" sz="4000" b="1" u="sng" dirty="0" err="1">
                <a:latin typeface="Arial Rounded MT Bold" panose="020F0704030504030204" pitchFamily="34" charset="0"/>
              </a:rPr>
              <a:t>Necessary</a:t>
            </a:r>
            <a:r>
              <a:rPr lang="cy-GB" sz="4000" b="1" u="sng" dirty="0">
                <a:latin typeface="Arial Rounded MT Bold" panose="020F0704030504030204" pitchFamily="34" charset="0"/>
              </a:rPr>
              <a:t> </a:t>
            </a:r>
            <a:r>
              <a:rPr lang="cy-GB" sz="4000" b="1" u="sng" dirty="0" err="1">
                <a:latin typeface="Arial Rounded MT Bold" panose="020F0704030504030204" pitchFamily="34" charset="0"/>
              </a:rPr>
              <a:t>equipment</a:t>
            </a:r>
            <a:r>
              <a:rPr lang="cy-GB" sz="4000" b="1" u="sng" dirty="0">
                <a:latin typeface="Arial Rounded MT Bold" panose="020F070403050403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5446" y="2069953"/>
            <a:ext cx="11961668" cy="4607408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y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B19CC-17A8-44D8-8AC8-DCA9A3C9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1501">
            <a:off x="7945915" y="3637459"/>
            <a:ext cx="1559625" cy="2810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4C44E-D222-4C28-89E2-62059D557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575">
            <a:off x="9514741" y="3689552"/>
            <a:ext cx="1481085" cy="2774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28F4E8-7028-49FF-9A2D-AA2DF4C7C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924" y="1966057"/>
            <a:ext cx="1533739" cy="30198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6EBF25-12E1-4AC3-9E09-980345695BEE}"/>
              </a:ext>
            </a:extLst>
          </p:cNvPr>
          <p:cNvSpPr/>
          <p:nvPr/>
        </p:nvSpPr>
        <p:spPr>
          <a:xfrm>
            <a:off x="8015775" y="4350267"/>
            <a:ext cx="2901498" cy="5788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9A446-C075-47F9-95AF-081B2579D1B1}"/>
              </a:ext>
            </a:extLst>
          </p:cNvPr>
          <p:cNvSpPr txBox="1"/>
          <p:nvPr/>
        </p:nvSpPr>
        <p:spPr>
          <a:xfrm>
            <a:off x="8236548" y="4350267"/>
            <a:ext cx="380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Rounded MT Bold" panose="020F0704030504030204" pitchFamily="34" charset="0"/>
              </a:rPr>
              <a:t>Casio fx-83GT</a:t>
            </a:r>
            <a:endParaRPr lang="cy-GB" sz="20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BD0872-7DC5-4EE2-9856-2C6E09E592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741"/>
          <a:stretch/>
        </p:blipFill>
        <p:spPr>
          <a:xfrm>
            <a:off x="330252" y="2173849"/>
            <a:ext cx="4085190" cy="1795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31827-F269-481C-8EC3-36288DD822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90" r="7563" b="50234"/>
          <a:stretch/>
        </p:blipFill>
        <p:spPr>
          <a:xfrm>
            <a:off x="4133378" y="2508666"/>
            <a:ext cx="3379560" cy="3019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98FBCA-29BA-4538-95D5-94DC9EEE22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2134"/>
          <a:stretch/>
        </p:blipFill>
        <p:spPr>
          <a:xfrm>
            <a:off x="1405546" y="3978527"/>
            <a:ext cx="3625958" cy="24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 err="1">
                <a:latin typeface="Arial Rounded MT Bold" panose="020F0704030504030204" pitchFamily="34" charset="0"/>
              </a:rPr>
              <a:t>When</a:t>
            </a:r>
            <a:r>
              <a:rPr lang="cy-GB" sz="4000" b="1" u="sng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Possibility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external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exams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with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various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units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pPr algn="ctr"/>
            <a:endParaRPr lang="en-GB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Summer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Year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10</a:t>
            </a:r>
          </a:p>
          <a:p>
            <a:endParaRPr lang="cy-GB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November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Year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y-GB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Summer </a:t>
            </a:r>
            <a:r>
              <a:rPr lang="cy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Year</a:t>
            </a: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11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 b="6576"/>
          <a:stretch/>
        </p:blipFill>
        <p:spPr>
          <a:xfrm rot="2255364">
            <a:off x="10414951" y="1906212"/>
            <a:ext cx="1750231" cy="1681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C97C36-E6F5-4A29-B0D5-8F08AFEDD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203" y="3148319"/>
            <a:ext cx="4466449" cy="33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 err="1">
                <a:latin typeface="Arial Rounded MT Bold" panose="020F0704030504030204" pitchFamily="34" charset="0"/>
              </a:rPr>
              <a:t>Aims</a:t>
            </a:r>
            <a:endParaRPr lang="cy-GB" sz="40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construct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GCSE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Mathematics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Numeracy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(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Double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Award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) is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based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on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five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interdependent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proficiencies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that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make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up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Curriculum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Wales’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principles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progression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Mathematics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Numeracy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Area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conceptual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understanding</a:t>
            </a:r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communication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using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symbols</a:t>
            </a:r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fluency</a:t>
            </a:r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logical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reasoning</a:t>
            </a:r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Strategic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competence</a:t>
            </a:r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content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based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on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mathematical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numerical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concepts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number</a:t>
            </a:r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algebra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geometry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measures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statistics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probability</a:t>
            </a:r>
            <a:endParaRPr lang="cy-GB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Help?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WJEC Blended Learning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4C06D-1EF4-4C94-AB9C-48CF7415F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12" y="1792852"/>
            <a:ext cx="2375183" cy="4413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4A3E0-4313-4CF4-A09E-6F7E33655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123" y="2424922"/>
            <a:ext cx="5451351" cy="37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Help?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WJEC Knowledge Organisers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EA5E5-D84D-465D-B45A-33076307C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23" y="1893214"/>
            <a:ext cx="2092139" cy="3829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92B7AB-0243-4746-A098-8084D0B1D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919" y="1253457"/>
            <a:ext cx="3781898" cy="270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8C10D7-1F76-4927-BA65-A5369BB42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061" y="2735878"/>
            <a:ext cx="4203898" cy="2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Help?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Maths.cymru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163F3-107F-4D63-A8EB-48BC25D2F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89" y="1005089"/>
            <a:ext cx="5375564" cy="2585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CE5C72-60DA-45E8-AC7A-5BA32C5D8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53" y="3381075"/>
            <a:ext cx="7449387" cy="3157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6CA34-EDA8-4782-BD63-3C0C07F7D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5091" y="1261473"/>
            <a:ext cx="2683019" cy="29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Help?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Mathemateg.com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CDFF0D-0D2B-41B1-9D2F-B067CA084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83" y="1770822"/>
            <a:ext cx="6786633" cy="4443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4035D4-D48B-4F4A-B1E5-EAAE14BFE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156" y="1044135"/>
            <a:ext cx="5614220" cy="16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B3BD2060AD4A0B4CA53BE0B43473B7FE" ma:contentTypeVersion="17" ma:contentTypeDescription="Creu dogfen newydd." ma:contentTypeScope="" ma:versionID="fb394ca923449f6031f6842599323230">
  <xsd:schema xmlns:xsd="http://www.w3.org/2001/XMLSchema" xmlns:xs="http://www.w3.org/2001/XMLSchema" xmlns:p="http://schemas.microsoft.com/office/2006/metadata/properties" xmlns:ns2="d8d08fe7-e3dd-4fc5-bd0f-afc7268d9b1c" xmlns:ns3="6097678a-4c37-4ce2-ab06-d1bf590c9c95" targetNamespace="http://schemas.microsoft.com/office/2006/metadata/properties" ma:root="true" ma:fieldsID="852e8f0098e943a77bf1086b0c53e5a5" ns2:_="" ns3:_="">
    <xsd:import namespace="d8d08fe7-e3dd-4fc5-bd0f-afc7268d9b1c"/>
    <xsd:import namespace="6097678a-4c37-4ce2-ab06-d1bf590c9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aint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08fe7-e3dd-4fc5-bd0f-afc7268d9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int" ma:index="13" nillable="true" ma:displayName="Maint" ma:format="Dropdown" ma:internalName="Maint" ma:percentage="FALSE">
      <xsd:simpleType>
        <xsd:restriction base="dms:Number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iau Delwedd" ma:readOnly="false" ma:fieldId="{5cf76f15-5ced-4ddc-b409-7134ff3c332f}" ma:taxonomyMulti="true" ma:sspId="51da01c5-5798-48ae-bf0d-ed97dab4bd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7678a-4c37-4ce2-ab06-d1bf590c9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3538398-3e33-4819-9423-8e23df450608}" ma:internalName="TaxCatchAll" ma:showField="CatchAllData" ma:web="6097678a-4c37-4ce2-ab06-d1bf590c9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t xmlns="d8d08fe7-e3dd-4fc5-bd0f-afc7268d9b1c" xsi:nil="true"/>
    <lcf76f155ced4ddcb4097134ff3c332f xmlns="d8d08fe7-e3dd-4fc5-bd0f-afc7268d9b1c">
      <Terms xmlns="http://schemas.microsoft.com/office/infopath/2007/PartnerControls"/>
    </lcf76f155ced4ddcb4097134ff3c332f>
    <TaxCatchAll xmlns="6097678a-4c37-4ce2-ab06-d1bf590c9c95" xsi:nil="true"/>
  </documentManagement>
</p:properties>
</file>

<file path=customXml/itemProps1.xml><?xml version="1.0" encoding="utf-8"?>
<ds:datastoreItem xmlns:ds="http://schemas.openxmlformats.org/officeDocument/2006/customXml" ds:itemID="{0DD90916-42DF-4787-A100-D3A573DBC5A3}"/>
</file>

<file path=customXml/itemProps2.xml><?xml version="1.0" encoding="utf-8"?>
<ds:datastoreItem xmlns:ds="http://schemas.openxmlformats.org/officeDocument/2006/customXml" ds:itemID="{29328FA9-B8B0-47D6-9452-AFF02D4681F2}"/>
</file>

<file path=customXml/itemProps3.xml><?xml version="1.0" encoding="utf-8"?>
<ds:datastoreItem xmlns:ds="http://schemas.openxmlformats.org/officeDocument/2006/customXml" ds:itemID="{C6E2C11A-464F-4254-8DF9-0CB50A3B309B}"/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338</Words>
  <Application>Microsoft Office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Leah Watkins</dc:creator>
  <cp:lastModifiedBy>Mrs Rhian Harding</cp:lastModifiedBy>
  <cp:revision>78</cp:revision>
  <dcterms:created xsi:type="dcterms:W3CDTF">2023-07-13T07:55:40Z</dcterms:created>
  <dcterms:modified xsi:type="dcterms:W3CDTF">2025-02-17T16:23:01Z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0x010100B3BD2060AD4A0B4CA53BE0B43473B7FE</vt:lpwstr>
  </property>
</Properties>
</file>